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14"/>
  </p:notesMasterIdLst>
  <p:handoutMasterIdLst>
    <p:handoutMasterId r:id="rId15"/>
  </p:handoutMasterIdLst>
  <p:sldIdLst>
    <p:sldId id="257" r:id="rId3"/>
    <p:sldId id="268" r:id="rId4"/>
    <p:sldId id="267" r:id="rId5"/>
    <p:sldId id="270" r:id="rId6"/>
    <p:sldId id="269" r:id="rId7"/>
    <p:sldId id="261" r:id="rId8"/>
    <p:sldId id="272" r:id="rId9"/>
    <p:sldId id="259" r:id="rId10"/>
    <p:sldId id="262" r:id="rId11"/>
    <p:sldId id="263" r:id="rId12"/>
    <p:sldId id="271" r:id="rId13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72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orient="horz" pos="368">
          <p15:clr>
            <a:srgbClr val="A4A3A4"/>
          </p15:clr>
        </p15:guide>
        <p15:guide id="5" pos="3839">
          <p15:clr>
            <a:srgbClr val="A4A3A4"/>
          </p15:clr>
        </p15:guide>
        <p15:guide id="6" pos="768">
          <p15:clr>
            <a:srgbClr val="A4A3A4"/>
          </p15:clr>
        </p15:guide>
        <p15:guide id="7" pos="729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Stijl, gemiddeld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Stijl, gemiddeld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38B1855-1B75-4FBE-930C-398BA8C253C6}" styleName="Stijl, thema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9" autoAdjust="0"/>
    <p:restoredTop sz="94660"/>
  </p:normalViewPr>
  <p:slideViewPr>
    <p:cSldViewPr>
      <p:cViewPr varScale="1">
        <p:scale>
          <a:sx n="111" d="100"/>
          <a:sy n="111" d="100"/>
        </p:scale>
        <p:origin x="102" y="342"/>
      </p:cViewPr>
      <p:guideLst>
        <p:guide orient="horz" pos="2160"/>
        <p:guide orient="horz" pos="1072"/>
        <p:guide orient="horz" pos="3888"/>
        <p:guide orient="horz" pos="368"/>
        <p:guide pos="3839"/>
        <p:guide pos="768"/>
        <p:guide pos="729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2" d="100"/>
          <a:sy n="82" d="100"/>
        </p:scale>
        <p:origin x="1410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4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7942A0-B7D2-4B14-8FEA-55FC702F5BE7}" type="doc">
      <dgm:prSet loTypeId="urn:microsoft.com/office/officeart/2005/8/layout/vProcess5" loCatId="process" qsTypeId="urn:microsoft.com/office/officeart/2005/8/quickstyle/3d2" qsCatId="3D" csTypeId="urn:microsoft.com/office/officeart/2005/8/colors/colorful1#4" csCatId="colorful" phldr="1"/>
      <dgm:spPr/>
      <dgm:t>
        <a:bodyPr/>
        <a:lstStyle/>
        <a:p>
          <a:endParaRPr lang="en-US"/>
        </a:p>
      </dgm:t>
    </dgm:pt>
    <dgm:pt modelId="{095A5E99-E976-4550-8F80-53CC813F2F5A}">
      <dgm:prSet phldrT="[Text]"/>
      <dgm:spPr/>
      <dgm:t>
        <a:bodyPr/>
        <a:lstStyle/>
        <a:p>
          <a:r>
            <a:rPr lang="nl-NL" b="0" cap="none" spc="0" noProof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Walktrought</a:t>
          </a:r>
          <a:endParaRPr lang="nl-NL" b="0" cap="none" spc="0" noProof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3339A0D-5DC0-4B29-8353-C5AEBFD4DE86}" type="parTrans" cxnId="{D1A4D8E6-F04E-4AB1-8D0C-63DC7AB1E81F}">
      <dgm:prSet/>
      <dgm:spPr/>
      <dgm:t>
        <a:bodyPr/>
        <a:lstStyle/>
        <a:p>
          <a:endParaRPr lang="en-US"/>
        </a:p>
      </dgm:t>
    </dgm:pt>
    <dgm:pt modelId="{8877691F-1B60-4485-9174-DDEC7EE68B70}" type="sibTrans" cxnId="{D1A4D8E6-F04E-4AB1-8D0C-63DC7AB1E81F}">
      <dgm:prSet/>
      <dgm:spPr/>
      <dgm:t>
        <a:bodyPr/>
        <a:lstStyle/>
        <a:p>
          <a:endParaRPr lang="nl-NL" noProof="0" dirty="0"/>
        </a:p>
      </dgm:t>
    </dgm:pt>
    <dgm:pt modelId="{7133ECF5-4190-4604-AA2F-03C9A0A9210F}">
      <dgm:prSet phldrT="[Text]"/>
      <dgm:spPr/>
      <dgm:t>
        <a:bodyPr/>
        <a:lstStyle/>
        <a:p>
          <a:r>
            <a:rPr lang="nl-NL" noProof="0" dirty="0" smtClean="0"/>
            <a:t>Status.</a:t>
          </a:r>
        </a:p>
        <a:p>
          <a:endParaRPr lang="nl-NL" noProof="0" dirty="0"/>
        </a:p>
      </dgm:t>
    </dgm:pt>
    <dgm:pt modelId="{7D1B29D7-21DD-436A-8F7C-E87DE53C1431}" type="parTrans" cxnId="{011A9761-E983-4C7D-AB1D-2038261D8FF8}">
      <dgm:prSet/>
      <dgm:spPr/>
      <dgm:t>
        <a:bodyPr/>
        <a:lstStyle/>
        <a:p>
          <a:endParaRPr lang="en-US"/>
        </a:p>
      </dgm:t>
    </dgm:pt>
    <dgm:pt modelId="{46037378-034A-4662-877A-B53E1DA069A3}" type="sibTrans" cxnId="{011A9761-E983-4C7D-AB1D-2038261D8FF8}">
      <dgm:prSet/>
      <dgm:spPr/>
      <dgm:t>
        <a:bodyPr/>
        <a:lstStyle/>
        <a:p>
          <a:endParaRPr lang="en-US"/>
        </a:p>
      </dgm:t>
    </dgm:pt>
    <dgm:pt modelId="{1D84D8B6-AB32-4491-B5D2-EFE3D7668B88}" type="pres">
      <dgm:prSet presAssocID="{CD7942A0-B7D2-4B14-8FEA-55FC702F5BE7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nl-NL"/>
        </a:p>
      </dgm:t>
    </dgm:pt>
    <dgm:pt modelId="{3E0E8213-E460-4EB7-9A92-C2B1CC553F0D}" type="pres">
      <dgm:prSet presAssocID="{CD7942A0-B7D2-4B14-8FEA-55FC702F5BE7}" presName="dummyMaxCanvas" presStyleCnt="0">
        <dgm:presLayoutVars/>
      </dgm:prSet>
      <dgm:spPr/>
      <dgm:t>
        <a:bodyPr/>
        <a:lstStyle/>
        <a:p>
          <a:endParaRPr lang="nl-NL"/>
        </a:p>
      </dgm:t>
    </dgm:pt>
    <dgm:pt modelId="{BC1F1D69-434F-434E-B87C-6BCEBC668998}" type="pres">
      <dgm:prSet presAssocID="{CD7942A0-B7D2-4B14-8FEA-55FC702F5BE7}" presName="TwoNodes_1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8A56C6D6-9DF0-4F97-8FFB-2415101962DF}" type="pres">
      <dgm:prSet presAssocID="{CD7942A0-B7D2-4B14-8FEA-55FC702F5BE7}" presName="TwoNodes_2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1F5B56DC-0396-44DB-831E-681AA815A244}" type="pres">
      <dgm:prSet presAssocID="{CD7942A0-B7D2-4B14-8FEA-55FC702F5BE7}" presName="TwoConn_1-2" presStyleLbl="fg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B3041FB0-3246-4C7A-9456-8DDC32C525B5}" type="pres">
      <dgm:prSet presAssocID="{CD7942A0-B7D2-4B14-8FEA-55FC702F5BE7}" presName="TwoNodes_1_text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0BB9888B-D030-4FED-A6F6-4B772184B270}" type="pres">
      <dgm:prSet presAssocID="{CD7942A0-B7D2-4B14-8FEA-55FC702F5BE7}" presName="TwoNodes_2_text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</dgm:ptLst>
  <dgm:cxnLst>
    <dgm:cxn modelId="{4E954ABF-DD43-4743-89DF-460BE9BEB355}" type="presOf" srcId="{7133ECF5-4190-4604-AA2F-03C9A0A9210F}" destId="{8A56C6D6-9DF0-4F97-8FFB-2415101962DF}" srcOrd="0" destOrd="0" presId="urn:microsoft.com/office/officeart/2005/8/layout/vProcess5"/>
    <dgm:cxn modelId="{77C6A0AB-9AB6-4929-99B7-CE396198A0EB}" type="presOf" srcId="{095A5E99-E976-4550-8F80-53CC813F2F5A}" destId="{B3041FB0-3246-4C7A-9456-8DDC32C525B5}" srcOrd="1" destOrd="0" presId="urn:microsoft.com/office/officeart/2005/8/layout/vProcess5"/>
    <dgm:cxn modelId="{D1A4D8E6-F04E-4AB1-8D0C-63DC7AB1E81F}" srcId="{CD7942A0-B7D2-4B14-8FEA-55FC702F5BE7}" destId="{095A5E99-E976-4550-8F80-53CC813F2F5A}" srcOrd="0" destOrd="0" parTransId="{03339A0D-5DC0-4B29-8353-C5AEBFD4DE86}" sibTransId="{8877691F-1B60-4485-9174-DDEC7EE68B70}"/>
    <dgm:cxn modelId="{011A9761-E983-4C7D-AB1D-2038261D8FF8}" srcId="{CD7942A0-B7D2-4B14-8FEA-55FC702F5BE7}" destId="{7133ECF5-4190-4604-AA2F-03C9A0A9210F}" srcOrd="1" destOrd="0" parTransId="{7D1B29D7-21DD-436A-8F7C-E87DE53C1431}" sibTransId="{46037378-034A-4662-877A-B53E1DA069A3}"/>
    <dgm:cxn modelId="{C2D0E194-BD14-4AD2-9E3A-CE984C34B6CD}" type="presOf" srcId="{CD7942A0-B7D2-4B14-8FEA-55FC702F5BE7}" destId="{1D84D8B6-AB32-4491-B5D2-EFE3D7668B88}" srcOrd="0" destOrd="0" presId="urn:microsoft.com/office/officeart/2005/8/layout/vProcess5"/>
    <dgm:cxn modelId="{8D49E39D-70A5-46E2-9A7F-D4C4664DE6F8}" type="presOf" srcId="{8877691F-1B60-4485-9174-DDEC7EE68B70}" destId="{1F5B56DC-0396-44DB-831E-681AA815A244}" srcOrd="0" destOrd="0" presId="urn:microsoft.com/office/officeart/2005/8/layout/vProcess5"/>
    <dgm:cxn modelId="{D6B93F9F-C0F8-408F-8027-F5821ECFA4DB}" type="presOf" srcId="{7133ECF5-4190-4604-AA2F-03C9A0A9210F}" destId="{0BB9888B-D030-4FED-A6F6-4B772184B270}" srcOrd="1" destOrd="0" presId="urn:microsoft.com/office/officeart/2005/8/layout/vProcess5"/>
    <dgm:cxn modelId="{14D1B65E-D83A-4F25-8530-F5F46DBE7482}" type="presOf" srcId="{095A5E99-E976-4550-8F80-53CC813F2F5A}" destId="{BC1F1D69-434F-434E-B87C-6BCEBC668998}" srcOrd="0" destOrd="0" presId="urn:microsoft.com/office/officeart/2005/8/layout/vProcess5"/>
    <dgm:cxn modelId="{768DB908-A4BF-48A6-A740-5DD0CBAFBB11}" type="presParOf" srcId="{1D84D8B6-AB32-4491-B5D2-EFE3D7668B88}" destId="{3E0E8213-E460-4EB7-9A92-C2B1CC553F0D}" srcOrd="0" destOrd="0" presId="urn:microsoft.com/office/officeart/2005/8/layout/vProcess5"/>
    <dgm:cxn modelId="{EC98F3FB-E409-4A84-940D-6DCCEF49725C}" type="presParOf" srcId="{1D84D8B6-AB32-4491-B5D2-EFE3D7668B88}" destId="{BC1F1D69-434F-434E-B87C-6BCEBC668998}" srcOrd="1" destOrd="0" presId="urn:microsoft.com/office/officeart/2005/8/layout/vProcess5"/>
    <dgm:cxn modelId="{26D3D0A4-6567-4DFF-9E26-EEF110D8AD65}" type="presParOf" srcId="{1D84D8B6-AB32-4491-B5D2-EFE3D7668B88}" destId="{8A56C6D6-9DF0-4F97-8FFB-2415101962DF}" srcOrd="2" destOrd="0" presId="urn:microsoft.com/office/officeart/2005/8/layout/vProcess5"/>
    <dgm:cxn modelId="{2E1C57F3-6AAE-45C2-B0C4-84D21833BC10}" type="presParOf" srcId="{1D84D8B6-AB32-4491-B5D2-EFE3D7668B88}" destId="{1F5B56DC-0396-44DB-831E-681AA815A244}" srcOrd="3" destOrd="0" presId="urn:microsoft.com/office/officeart/2005/8/layout/vProcess5"/>
    <dgm:cxn modelId="{EE80EAAB-37CF-4D79-B9C6-210CA27E70AF}" type="presParOf" srcId="{1D84D8B6-AB32-4491-B5D2-EFE3D7668B88}" destId="{B3041FB0-3246-4C7A-9456-8DDC32C525B5}" srcOrd="4" destOrd="0" presId="urn:microsoft.com/office/officeart/2005/8/layout/vProcess5"/>
    <dgm:cxn modelId="{2FC44D24-A33C-458F-844E-B94FE466C343}" type="presParOf" srcId="{1D84D8B6-AB32-4491-B5D2-EFE3D7668B88}" destId="{0BB9888B-D030-4FED-A6F6-4B772184B270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1F1D69-434F-434E-B87C-6BCEBC668998}">
      <dsp:nvSpPr>
        <dsp:cNvPr id="0" name=""/>
        <dsp:cNvSpPr/>
      </dsp:nvSpPr>
      <dsp:spPr>
        <a:xfrm>
          <a:off x="0" y="0"/>
          <a:ext cx="4316650" cy="20095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2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3100" b="0" kern="1200" cap="none" spc="0" noProof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Walktrought</a:t>
          </a:r>
          <a:endParaRPr lang="nl-NL" sz="3100" b="0" kern="1200" cap="none" spc="0" noProof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8857" y="58857"/>
        <a:ext cx="2239637" cy="1891822"/>
      </dsp:txXfrm>
    </dsp:sp>
    <dsp:sp modelId="{8A56C6D6-9DF0-4F97-8FFB-2415101962DF}">
      <dsp:nvSpPr>
        <dsp:cNvPr id="0" name=""/>
        <dsp:cNvSpPr/>
      </dsp:nvSpPr>
      <dsp:spPr>
        <a:xfrm>
          <a:off x="761761" y="2456100"/>
          <a:ext cx="4316650" cy="20095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3100" kern="1200" noProof="0" dirty="0" smtClean="0"/>
            <a:t>Status.</a:t>
          </a:r>
        </a:p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3100" kern="1200" noProof="0" dirty="0"/>
        </a:p>
      </dsp:txBody>
      <dsp:txXfrm>
        <a:off x="820618" y="2514957"/>
        <a:ext cx="2130975" cy="1891822"/>
      </dsp:txXfrm>
    </dsp:sp>
    <dsp:sp modelId="{1F5B56DC-0396-44DB-831E-681AA815A244}">
      <dsp:nvSpPr>
        <dsp:cNvPr id="0" name=""/>
        <dsp:cNvSpPr/>
      </dsp:nvSpPr>
      <dsp:spPr>
        <a:xfrm>
          <a:off x="3010451" y="1579719"/>
          <a:ext cx="1306198" cy="130619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3600" kern="1200" noProof="0" dirty="0"/>
        </a:p>
      </dsp:txBody>
      <dsp:txXfrm>
        <a:off x="3304346" y="1579719"/>
        <a:ext cx="718408" cy="9829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nl-NL"/>
              <a:pPr/>
              <a:t>4-7-2016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nl-NL"/>
              <a:pPr/>
              <a:t>4-7-2016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Klik om de modelstijlen te bewerken</a:t>
            </a:r>
          </a:p>
          <a:p>
            <a:pPr lvl="1"/>
            <a:r>
              <a:rPr/>
              <a:t>Tweede niveau</a:t>
            </a:r>
          </a:p>
          <a:p>
            <a:pPr lvl="2"/>
            <a:r>
              <a:rPr/>
              <a:t>Derde niveau</a:t>
            </a:r>
          </a:p>
          <a:p>
            <a:pPr lvl="3"/>
            <a:r>
              <a:rPr/>
              <a:t>Vierde niveau</a:t>
            </a:r>
          </a:p>
          <a:p>
            <a:pPr lvl="4"/>
            <a:r>
              <a:rPr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17229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Rechte verbindingslijn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Rechte verbindingslijn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Rechte verbindingslijn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Vrije v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nl-NL" dirty="0"/>
            </a:p>
          </p:txBody>
        </p:sp>
        <p:sp>
          <p:nvSpPr>
            <p:cNvPr id="10" name="Vrije v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nl-NL" dirty="0"/>
            </a:p>
          </p:txBody>
        </p:sp>
        <p:sp>
          <p:nvSpPr>
            <p:cNvPr id="11" name="Vrije v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nl-NL" dirty="0"/>
            </a:p>
          </p:txBody>
        </p:sp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nl-NL" dirty="0"/>
          </a:p>
        </p:txBody>
      </p:sp>
      <p:sp>
        <p:nvSpPr>
          <p:cNvPr id="22" name="Tijdelijke aanduiding voor datum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23" name="Tijdelijke aanduiding voor voettekst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24" name="Tijdelijke aanduiding voor dianumm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‹nr.›</a:t>
            </a:fld>
            <a:endParaRPr lang="nl-NL" dirty="0"/>
          </a:p>
        </p:txBody>
      </p:sp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Rechte verbindingslijn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Rechte verbindingslijn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Rechte verbindingslijn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nl-NL" smtClean="0"/>
              <a:t>Klik op het pictogram als u een afbeelding wilt toevoegen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Vrije v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11" name="Vrije v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14" name="Vrije v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</p:grp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nl-NL" smtClean="0"/>
              <a:pPr/>
              <a:t>4-7-2016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836" y="404664"/>
            <a:ext cx="10443919" cy="522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QA.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Uitleg tegengekomen bugs.</a:t>
            </a:r>
          </a:p>
          <a:p>
            <a:endParaRPr lang="nl-NL" dirty="0" smtClean="0"/>
          </a:p>
          <a:p>
            <a:r>
              <a:rPr lang="nl-NL" dirty="0" smtClean="0"/>
              <a:t>QA rapport;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923" y="3284984"/>
            <a:ext cx="6352419" cy="317621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0585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Dev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0076" y="3110657"/>
            <a:ext cx="7773292" cy="3066132"/>
          </a:xfrm>
          <a:prstGeom prst="rect">
            <a:avLst/>
          </a:prstGeom>
        </p:spPr>
      </p:pic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852" y="1042442"/>
            <a:ext cx="10805719" cy="165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046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>
          <a:xfrm>
            <a:off x="1557908" y="332656"/>
            <a:ext cx="10360501" cy="1223963"/>
          </a:xfrm>
        </p:spPr>
        <p:txBody>
          <a:bodyPr/>
          <a:lstStyle/>
          <a:p>
            <a:r>
              <a:rPr lang="nl-NL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Inhoudsopgave</a:t>
            </a:r>
            <a:r>
              <a:rPr lang="nl-NL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nl-NL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ijdelijke aanduiding voor inhoud 13"/>
          <p:cNvSpPr>
            <a:spLocks noGrp="1"/>
          </p:cNvSpPr>
          <p:nvPr>
            <p:ph idx="1"/>
          </p:nvPr>
        </p:nvSpPr>
        <p:spPr>
          <a:xfrm>
            <a:off x="1701924" y="1700808"/>
            <a:ext cx="10360501" cy="4462272"/>
          </a:xfrm>
        </p:spPr>
        <p:txBody>
          <a:bodyPr>
            <a:normAutofit lnSpcReduction="10000"/>
          </a:bodyPr>
          <a:lstStyle/>
          <a:p>
            <a:r>
              <a:rPr lang="nl-NL" dirty="0" smtClean="0">
                <a:latin typeface="Bernard MT Condensed" panose="02050806060905020404" pitchFamily="18" charset="0"/>
              </a:rPr>
              <a:t>Wie zijn de </a:t>
            </a:r>
            <a:r>
              <a:rPr lang="nl-NL" dirty="0" err="1" smtClean="0">
                <a:latin typeface="Bernard MT Condensed" panose="02050806060905020404" pitchFamily="18" charset="0"/>
              </a:rPr>
              <a:t>Gravediggers</a:t>
            </a:r>
            <a:r>
              <a:rPr lang="nl-NL" dirty="0" smtClean="0">
                <a:latin typeface="Bernard MT Condensed" panose="02050806060905020404" pitchFamily="18" charset="0"/>
              </a:rPr>
              <a:t>?</a:t>
            </a:r>
            <a:endParaRPr lang="nl-NL" dirty="0" smtClean="0">
              <a:latin typeface="Bernard MT Condensed" panose="02050806060905020404" pitchFamily="18" charset="0"/>
            </a:endParaRPr>
          </a:p>
          <a:p>
            <a:r>
              <a:rPr lang="nl-NL" dirty="0" smtClean="0">
                <a:latin typeface="Bernard MT Condensed" panose="02050806060905020404" pitchFamily="18" charset="0"/>
              </a:rPr>
              <a:t>Status van de game.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Groepsdynamiek.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Art.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Planning.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UX.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QA.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Development.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Wie zijn de </a:t>
            </a:r>
            <a:r>
              <a:rPr lang="nl-NL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Gravediggers</a:t>
            </a:r>
            <a:r>
              <a:rPr lang="nl-N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?</a:t>
            </a:r>
          </a:p>
        </p:txBody>
      </p:sp>
      <p:sp>
        <p:nvSpPr>
          <p:cNvPr id="2" name="Tijdelijke aanduiding voor inhou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836" y="1124744"/>
            <a:ext cx="10461880" cy="52309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848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Bernard MT Condensed" panose="02050806060905020404" pitchFamily="18" charset="0"/>
              </a:rPr>
              <a:t>Status van de game.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nl-NL" dirty="0"/>
          </a:p>
        </p:txBody>
      </p:sp>
      <p:graphicFrame>
        <p:nvGraphicFramePr>
          <p:cNvPr id="5" name="Tijdelijke aanduiding voor inhoud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421262893"/>
              </p:ext>
            </p:extLst>
          </p:nvPr>
        </p:nvGraphicFramePr>
        <p:xfrm>
          <a:off x="6500813" y="1706563"/>
          <a:ext cx="5078412" cy="4465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Afbeelding 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011" y="2132856"/>
            <a:ext cx="6352419" cy="3176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1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45000">
              <a:schemeClr val="bg2">
                <a:tint val="100000"/>
                <a:shade val="30000"/>
                <a:satMod val="100000"/>
              </a:schemeClr>
            </a:gs>
            <a:gs pos="97000">
              <a:schemeClr val="bg2">
                <a:shade val="60000"/>
                <a:satMod val="100000"/>
              </a:schemeClr>
            </a:gs>
          </a:gsLst>
          <a:lin ang="9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25860" y="-171400"/>
            <a:ext cx="10360501" cy="1223963"/>
          </a:xfrm>
        </p:spPr>
        <p:txBody>
          <a:bodyPr/>
          <a:lstStyle/>
          <a:p>
            <a:r>
              <a:rPr lang="nl-NL" dirty="0">
                <a:latin typeface="Bernard MT Condensed" panose="02050806060905020404" pitchFamily="18" charset="0"/>
              </a:rPr>
              <a:t>Groepsdynamiek.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125860" y="1268760"/>
            <a:ext cx="5078677" cy="4465320"/>
          </a:xfrm>
        </p:spPr>
        <p:txBody>
          <a:bodyPr/>
          <a:lstStyle/>
          <a:p>
            <a:r>
              <a:rPr lang="nl-NL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Wat ging er goed?</a:t>
            </a:r>
          </a:p>
          <a:p>
            <a:r>
              <a:rPr lang="nl-NL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Wat is er misgegaan?</a:t>
            </a:r>
          </a:p>
          <a:p>
            <a:r>
              <a:rPr lang="nl-NL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Hoe zijn deze problemen </a:t>
            </a:r>
            <a:r>
              <a:rPr lang="nl-NL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behandeld?</a:t>
            </a:r>
          </a:p>
          <a:p>
            <a:r>
              <a:rPr lang="nl-NL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Aanwezighiedcijfers.</a:t>
            </a:r>
          </a:p>
          <a:p>
            <a:endParaRPr lang="nl-NL" dirty="0" smtClean="0">
              <a:latin typeface="Bernard MT Condensed" panose="02050806060905020404" pitchFamily="18" charset="0"/>
            </a:endParaRPr>
          </a:p>
        </p:txBody>
      </p:sp>
      <p:graphicFrame>
        <p:nvGraphicFramePr>
          <p:cNvPr id="6" name="Tijdelijke aanduiding voor inhoud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471954730"/>
              </p:ext>
            </p:extLst>
          </p:nvPr>
        </p:nvGraphicFramePr>
        <p:xfrm>
          <a:off x="1380000" y="4149080"/>
          <a:ext cx="9649073" cy="2468880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1378439"/>
                <a:gridCol w="1378439"/>
                <a:gridCol w="1378439"/>
                <a:gridCol w="1378439"/>
                <a:gridCol w="1489494"/>
                <a:gridCol w="1267384"/>
                <a:gridCol w="1378439"/>
              </a:tblGrid>
              <a:tr h="606936">
                <a:tc>
                  <a:txBody>
                    <a:bodyPr/>
                    <a:lstStyle/>
                    <a:p>
                      <a:r>
                        <a:rPr lang="nl-NL" b="0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Danial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Paco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Erwin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Harold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Sven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Patrick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Roos</a:t>
                      </a:r>
                    </a:p>
                    <a:p>
                      <a:endParaRPr lang="nl-NL" dirty="0"/>
                    </a:p>
                  </a:txBody>
                  <a:tcPr/>
                </a:tc>
              </a:tr>
              <a:tr h="863641"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Producer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Planning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Lead Art</a:t>
                      </a:r>
                      <a:endParaRPr lang="nl-NL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UX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Lead</a:t>
                      </a:r>
                      <a:r>
                        <a:rPr lang="nl-NL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 </a:t>
                      </a:r>
                      <a:r>
                        <a:rPr lang="nl-NL" baseline="0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Dev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QA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Level</a:t>
                      </a:r>
                      <a:r>
                        <a:rPr lang="nl-NL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 </a:t>
                      </a: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design</a:t>
                      </a:r>
                    </a:p>
                    <a:p>
                      <a:endParaRPr lang="nl-NL" dirty="0"/>
                    </a:p>
                  </a:txBody>
                  <a:tcPr/>
                </a:tc>
              </a:tr>
              <a:tr h="332170">
                <a:tc>
                  <a:txBody>
                    <a:bodyPr/>
                    <a:lstStyle/>
                    <a:p>
                      <a:r>
                        <a:rPr lang="nl-NL" dirty="0" smtClean="0"/>
                        <a:t>…..%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……%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…..%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…..%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…..%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…..%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….%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4372" y="353867"/>
            <a:ext cx="6352419" cy="3176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91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63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ernard MT Condensed" panose="02050806060905020404" pitchFamily="18" charset="0"/>
              </a:rPr>
              <a:t>Art.</a:t>
            </a:r>
            <a:endParaRPr lang="nl-NL" dirty="0">
              <a:latin typeface="Bernard MT Condensed" panose="02050806060905020404" pitchFamily="18" charset="0"/>
            </a:endParaRPr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2" name="Tijdelijke aanduiding voor inhoud 1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789" y="2749012"/>
            <a:ext cx="3677025" cy="39235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Tijdelijke aanduiding voor inhoud 2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236" y="2819400"/>
            <a:ext cx="3751707" cy="37591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Afbeelding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540" y="-285719"/>
            <a:ext cx="5527831" cy="2763916"/>
          </a:xfrm>
          <a:prstGeom prst="rect">
            <a:avLst/>
          </a:prstGeom>
        </p:spPr>
      </p:pic>
      <p:pic>
        <p:nvPicPr>
          <p:cNvPr id="18" name="Afbeelding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7261" y="2929881"/>
            <a:ext cx="3561707" cy="35703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9" name="Afbeelding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549" y="2806756"/>
            <a:ext cx="4108815" cy="39235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Afbeelding 1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2676" y="2929881"/>
            <a:ext cx="3261959" cy="3607959"/>
          </a:xfrm>
          <a:prstGeom prst="rect">
            <a:avLst/>
          </a:prstGeom>
        </p:spPr>
      </p:pic>
      <p:pic>
        <p:nvPicPr>
          <p:cNvPr id="21" name="Afbeelding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3679" y="2920493"/>
            <a:ext cx="3828816" cy="36148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5" name="Afbeelding 2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8872" y="2819400"/>
            <a:ext cx="3706422" cy="3783968"/>
          </a:xfrm>
          <a:prstGeom prst="rect">
            <a:avLst/>
          </a:prstGeom>
        </p:spPr>
      </p:pic>
      <p:pic>
        <p:nvPicPr>
          <p:cNvPr id="26" name="Afbeelding 2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13" y="2833797"/>
            <a:ext cx="4195341" cy="3779306"/>
          </a:xfrm>
          <a:prstGeom prst="rect">
            <a:avLst/>
          </a:prstGeom>
        </p:spPr>
      </p:pic>
      <p:pic>
        <p:nvPicPr>
          <p:cNvPr id="27" name="Afbeelding 26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294" y="2815538"/>
            <a:ext cx="3792853" cy="378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039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AutoShape 2" descr="https://files.slack.com/files-tmb/T0L2DHCV9-F1NK8P2Q2-1877f76f5d/screenshot_720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009" y="344109"/>
            <a:ext cx="10451270" cy="58643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AutoShape 4" descr="https://files.slack.com/files-tmb/T0L2DHCV9-F1LLSMRS6-208747e828/20160627_190208_72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57844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8000">
              <a:srgbClr val="081023"/>
            </a:gs>
            <a:gs pos="0">
              <a:schemeClr val="bg2">
                <a:tint val="100000"/>
                <a:shade val="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/>
          <p:cNvSpPr txBox="1"/>
          <p:nvPr/>
        </p:nvSpPr>
        <p:spPr>
          <a:xfrm>
            <a:off x="1625176" y="692696"/>
            <a:ext cx="91497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dirty="0" smtClean="0">
                <a:latin typeface="Bernard MT Condensed" panose="02050806060905020404" pitchFamily="18" charset="0"/>
              </a:rPr>
              <a:t>Planning</a:t>
            </a:r>
            <a:r>
              <a:rPr lang="nl-NL" sz="2800" dirty="0" smtClean="0"/>
              <a:t>.</a:t>
            </a:r>
            <a:endParaRPr lang="nl-NL" sz="2800" dirty="0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582" y="184711"/>
            <a:ext cx="6352419" cy="3176210"/>
          </a:xfrm>
          <a:prstGeom prst="rect">
            <a:avLst/>
          </a:prstGeom>
        </p:spPr>
      </p:pic>
      <p:sp>
        <p:nvSpPr>
          <p:cNvPr id="9" name="Tekstvak 8"/>
          <p:cNvSpPr txBox="1"/>
          <p:nvPr/>
        </p:nvSpPr>
        <p:spPr>
          <a:xfrm>
            <a:off x="1341884" y="2060848"/>
            <a:ext cx="641345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1">
                  <a:lumMod val="75000"/>
                </a:schemeClr>
              </a:buClr>
            </a:pPr>
            <a:endParaRPr lang="nl-NL" sz="2800" dirty="0" smtClean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nl-NL" sz="2800" dirty="0" smtClean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Lijst van geschrapte elementen.</a:t>
            </a: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nl-NL" sz="2800" dirty="0" smtClean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Lijst van ontwikkelde elementen.</a:t>
            </a: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 smtClean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 smtClean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nl-NL" sz="2800" dirty="0" smtClean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https</a:t>
            </a:r>
            <a:r>
              <a:rPr lang="nl-NL" sz="2800" dirty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://trello.com/b/fkcZ3YcB/devfase</a:t>
            </a:r>
            <a:endParaRPr lang="nl-NL" sz="2800" dirty="0" smtClean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497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1413892" y="-1323528"/>
            <a:ext cx="8938472" cy="2764335"/>
          </a:xfrm>
        </p:spPr>
        <p:txBody>
          <a:bodyPr/>
          <a:lstStyle/>
          <a:p>
            <a:r>
              <a:rPr lang="nl-NL" dirty="0" smtClean="0"/>
              <a:t>UX.</a:t>
            </a:r>
            <a:endParaRPr lang="nl-NL" dirty="0"/>
          </a:p>
        </p:txBody>
      </p:sp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1269876" y="2780815"/>
            <a:ext cx="7069519" cy="1220933"/>
          </a:xfrm>
        </p:spPr>
        <p:txBody>
          <a:bodyPr>
            <a:normAutofit fontScale="77500" lnSpcReduction="20000"/>
          </a:bodyPr>
          <a:lstStyle/>
          <a:p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Fun </a:t>
            </a:r>
            <a:r>
              <a:rPr lang="nl-NL" sz="32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to</a:t>
            </a:r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 </a:t>
            </a:r>
            <a:r>
              <a:rPr lang="nl-NL" sz="32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play</a:t>
            </a:r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 elementen.</a:t>
            </a:r>
          </a:p>
          <a:p>
            <a:endParaRPr lang="nl-NL" sz="3200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endParaRPr lang="nl-NL" sz="3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Interactie </a:t>
            </a:r>
            <a:r>
              <a:rPr lang="nl-NL" sz="32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hud</a:t>
            </a:r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/</a:t>
            </a:r>
            <a:r>
              <a:rPr lang="nl-NL" sz="32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popups</a:t>
            </a:r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/</a:t>
            </a:r>
            <a:r>
              <a:rPr lang="nl-NL" sz="32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turorial</a:t>
            </a:r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 </a:t>
            </a:r>
            <a:r>
              <a:rPr lang="nl-NL" sz="32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lvl</a:t>
            </a:r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.</a:t>
            </a:r>
          </a:p>
          <a:p>
            <a:endParaRPr lang="nl-NL" sz="3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endParaRPr lang="nl-NL" sz="3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92" y="-147298"/>
            <a:ext cx="6352419" cy="317621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836" y="1916832"/>
            <a:ext cx="7727426" cy="43204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71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ch_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Tech_16x9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Tech_16x9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Tech_16x9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85D49CD-E250-49F2-832A-47F73F5814B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Presentatie met driedubbele circuitlijnen (breedbeeld)</Template>
  <TotalTime>0</TotalTime>
  <Words>120</Words>
  <Application>Microsoft Office PowerPoint</Application>
  <PresentationFormat>Aangepast</PresentationFormat>
  <Paragraphs>61</Paragraphs>
  <Slides>11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6" baseType="lpstr">
      <vt:lpstr>Arial</vt:lpstr>
      <vt:lpstr>Berlin Sans FB</vt:lpstr>
      <vt:lpstr>Bernard MT Condensed</vt:lpstr>
      <vt:lpstr>Calibri</vt:lpstr>
      <vt:lpstr>Tech_16x9</vt:lpstr>
      <vt:lpstr>PowerPoint-presentatie</vt:lpstr>
      <vt:lpstr>Inhoudsopgave.</vt:lpstr>
      <vt:lpstr>Wie zijn de Gravediggers?</vt:lpstr>
      <vt:lpstr>Status van de game.</vt:lpstr>
      <vt:lpstr>Groepsdynamiek.</vt:lpstr>
      <vt:lpstr>Art.</vt:lpstr>
      <vt:lpstr>PowerPoint-presentatie</vt:lpstr>
      <vt:lpstr>PowerPoint-presentatie</vt:lpstr>
      <vt:lpstr>UX.</vt:lpstr>
      <vt:lpstr>QA.</vt:lpstr>
      <vt:lpstr>Dev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2016-06-29T12:05:57Z</dcterms:created>
  <dcterms:modified xsi:type="dcterms:W3CDTF">2016-07-04T12:12:46Z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